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leo Bold" charset="1" panose="020F0802020204030203"/>
      <p:regular r:id="rId26"/>
    </p:embeddedFont>
    <p:embeddedFont>
      <p:font typeface="Glacial Indifference Bold" charset="1" panose="00000800000000000000"/>
      <p:regular r:id="rId27"/>
    </p:embeddedFont>
    <p:embeddedFont>
      <p:font typeface="Glacial Indifference" charset="1" panose="00000000000000000000"/>
      <p:regular r:id="rId31"/>
    </p:embeddedFont>
    <p:embeddedFont>
      <p:font typeface="Canva Sans" charset="1" panose="020B0503030501040103"/>
      <p:regular r:id="rId33"/>
    </p:embeddedFont>
    <p:embeddedFont>
      <p:font typeface="Canva Sans Bold" charset="1" panose="020B0803030501040103"/>
      <p:regular r:id="rId34"/>
    </p:embeddedFont>
    <p:embeddedFont>
      <p:font typeface="Canva Sans Medium" charset="1" panose="020B06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are group 5. we are working on a tool called health cost navigator that searches various hospitals and insurance providers to suggest the cheapest available options to the user based on the cpt codes.</a:t>
            </a:r>
          </a:p>
          <a:p>
            <a:r>
              <a:rPr lang="en-US"/>
              <a:t/>
            </a:r>
          </a:p>
          <a:p>
            <a:r>
              <a:rPr lang="en-US"/>
              <a:t>For our project we have mainly focused on 4 states, Nevada, Illinois, North Carolina and South Carolina. We have collected price transparency data from hospitals spread across these states and analyzing them to get input and insights that can be help users.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As part of this project, we spoke with people in our own circles who’ve recently used hospital services.to our surprise: one student paid $900 for a diagnostic test at a private hospital, only to learn later that the same test cost just $300 at a university hospital under the same insurance. The difference wasn’t due to the quality of care—but a lack of cost visibility at a critical moment. For someone living on loans, that $600 loss wasn’t just inconvenient—it was a heavy burden.”</a:t>
            </a:r>
          </a:p>
          <a:p>
            <a:r>
              <a:rPr lang="en-US"/>
              <a:t>The story is kind of same different user groups. That’s why we built our solution around three key personas—each with unique needs, but a shared goal</a:t>
            </a:r>
          </a:p>
          <a:p>
            <a:r>
              <a:rPr lang="en-US"/>
              <a:t/>
            </a:r>
          </a:p>
          <a:p>
            <a:r>
              <a:rPr lang="en-US"/>
              <a:t>Jack, the Parent</a:t>
            </a:r>
          </a:p>
          <a:p>
            <a:r>
              <a:rPr lang="en-US"/>
              <a:t/>
            </a:r>
          </a:p>
          <a:p>
            <a:r>
              <a:rPr lang="en-US"/>
              <a:t>Jack is a 35-year-old father of three. He's managing family healthcare with employer insurance. Stressed with the budget constraints.</a:t>
            </a:r>
          </a:p>
          <a:p>
            <a:r>
              <a:rPr lang="en-US"/>
              <a:t/>
            </a:r>
          </a:p>
          <a:p>
            <a:r>
              <a:rPr lang="en-US"/>
              <a:t>Hana Luvana, the Student</a:t>
            </a:r>
          </a:p>
          <a:p>
            <a:r>
              <a:rPr lang="en-US"/>
              <a:t/>
            </a:r>
          </a:p>
          <a:p>
            <a:r>
              <a:rPr lang="en-US"/>
              <a:t>Hana is in her 20s, balancing student loans with unexpected medical bills is frustrating. </a:t>
            </a:r>
          </a:p>
          <a:p>
            <a:r>
              <a:rPr lang="en-US"/>
              <a:t>Jack , the Chronic Illness Patient</a:t>
            </a:r>
          </a:p>
          <a:p>
            <a:r>
              <a:rPr lang="en-US"/>
              <a:t/>
            </a:r>
          </a:p>
          <a:p>
            <a:r>
              <a:rPr lang="en-US"/>
              <a:t>At 45, Jack is also managing a chronic illness. He deals with routine checkups and sees multiple specialists.</a:t>
            </a:r>
          </a:p>
          <a:p>
            <a:r>
              <a:rPr lang="en-US"/>
              <a:t> </a:t>
            </a:r>
          </a:p>
          <a:p>
            <a:r>
              <a:rPr lang="en-US"/>
              <a:t>we want to help them all to optimize healthcare spending and plan ahead.”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8446" y="9738107"/>
            <a:ext cx="16097371" cy="665426"/>
            <a:chOff x="0" y="0"/>
            <a:chExt cx="3728095" cy="154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8095" cy="154110"/>
            </a:xfrm>
            <a:custGeom>
              <a:avLst/>
              <a:gdLst/>
              <a:ahLst/>
              <a:cxnLst/>
              <a:rect r="r" b="b" t="t" l="l"/>
              <a:pathLst>
                <a:path h="154110" w="3728095">
                  <a:moveTo>
                    <a:pt x="0" y="0"/>
                  </a:moveTo>
                  <a:lnTo>
                    <a:pt x="3728095" y="0"/>
                  </a:lnTo>
                  <a:lnTo>
                    <a:pt x="3728095" y="154110"/>
                  </a:lnTo>
                  <a:lnTo>
                    <a:pt x="0" y="15411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28095" cy="220785"/>
            </a:xfrm>
            <a:prstGeom prst="rect">
              <a:avLst/>
            </a:prstGeom>
          </p:spPr>
          <p:txBody>
            <a:bodyPr anchor="ctr" rtlCol="false" tIns="81240" lIns="81240" bIns="81240" rIns="81240"/>
            <a:lstStyle/>
            <a:p>
              <a:pPr algn="ctr">
                <a:lnSpc>
                  <a:spcPts val="382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64637" y="4599966"/>
            <a:ext cx="5597926" cy="5597926"/>
          </a:xfrm>
          <a:custGeom>
            <a:avLst/>
            <a:gdLst/>
            <a:ahLst/>
            <a:cxnLst/>
            <a:rect r="r" b="b" t="t" l="l"/>
            <a:pathLst>
              <a:path h="5597926" w="5597926">
                <a:moveTo>
                  <a:pt x="0" y="0"/>
                </a:moveTo>
                <a:lnTo>
                  <a:pt x="5597926" y="0"/>
                </a:lnTo>
                <a:lnTo>
                  <a:pt x="5597926" y="5597926"/>
                </a:lnTo>
                <a:lnTo>
                  <a:pt x="0" y="5597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768350" y="4599966"/>
            <a:ext cx="5943949" cy="594394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432500" y="6021980"/>
            <a:ext cx="5602653" cy="4265020"/>
          </a:xfrm>
          <a:custGeom>
            <a:avLst/>
            <a:gdLst/>
            <a:ahLst/>
            <a:cxnLst/>
            <a:rect r="r" b="b" t="t" l="l"/>
            <a:pathLst>
              <a:path h="4265020" w="5602653">
                <a:moveTo>
                  <a:pt x="0" y="0"/>
                </a:moveTo>
                <a:lnTo>
                  <a:pt x="5602653" y="0"/>
                </a:lnTo>
                <a:lnTo>
                  <a:pt x="5602653" y="4265020"/>
                </a:lnTo>
                <a:lnTo>
                  <a:pt x="0" y="4265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09675"/>
            <a:ext cx="16140130" cy="14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1"/>
              </a:lnSpc>
            </a:pPr>
            <a:r>
              <a:rPr lang="en-US" sz="10441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Health Cost Navigator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852962"/>
            <a:ext cx="13739650" cy="57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1"/>
              </a:lnSpc>
            </a:pPr>
            <a:r>
              <a:rPr lang="en-US" b="true" sz="3379" spc="50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GROUP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8446" y="6099810"/>
            <a:ext cx="10296192" cy="422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36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RAVINDRA GOLLAPUDI (RXG230005)</a:t>
            </a:r>
          </a:p>
          <a:p>
            <a:pPr algn="l">
              <a:lnSpc>
                <a:spcPts val="3359"/>
              </a:lnSpc>
            </a:pPr>
            <a:r>
              <a:rPr lang="en-US" b="true" sz="2400" spc="36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NIKHITA SANTOSHI MANDAVA (NSM230000)</a:t>
            </a:r>
          </a:p>
          <a:p>
            <a:pPr algn="l">
              <a:lnSpc>
                <a:spcPts val="3359"/>
              </a:lnSpc>
            </a:pPr>
            <a:r>
              <a:rPr lang="en-US" b="true" sz="2400" spc="36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AYMAN SIDDIQ RAZA(AXR230060)</a:t>
            </a:r>
          </a:p>
          <a:p>
            <a:pPr algn="l">
              <a:lnSpc>
                <a:spcPts val="3359"/>
              </a:lnSpc>
            </a:pPr>
            <a:r>
              <a:rPr lang="en-US" b="true" sz="2400" spc="36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PUNYA SRIVALLI NALLAMOTHU (PXN230013)</a:t>
            </a:r>
          </a:p>
          <a:p>
            <a:pPr algn="l">
              <a:lnSpc>
                <a:spcPts val="3359"/>
              </a:lnSpc>
            </a:pPr>
            <a:r>
              <a:rPr lang="en-US" b="true" sz="2400" spc="36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APARNA MISHRA (AXM230011)</a:t>
            </a:r>
          </a:p>
          <a:p>
            <a:pPr algn="l">
              <a:lnSpc>
                <a:spcPts val="3359"/>
              </a:lnSpc>
            </a:pPr>
            <a:r>
              <a:rPr lang="en-US" b="true" sz="2400" spc="36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VENKAT BHARGAV NISTHALA(BVN220000)</a:t>
            </a:r>
          </a:p>
          <a:p>
            <a:pPr algn="l">
              <a:lnSpc>
                <a:spcPts val="3359"/>
              </a:lnSpc>
            </a:pPr>
            <a:r>
              <a:rPr lang="en-US" b="true" sz="2400" spc="36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SIDDHARTH RAO MEESALA(SXM230079)</a:t>
            </a:r>
          </a:p>
          <a:p>
            <a:pPr algn="l">
              <a:lnSpc>
                <a:spcPts val="3359"/>
              </a:lnSpc>
            </a:pPr>
            <a:r>
              <a:rPr lang="en-US" b="true" sz="2400" spc="36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PARTHSARTHI SHAH(PXS220106)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483955" y="-2551052"/>
            <a:ext cx="4949447" cy="4949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573377" y="-1000263"/>
            <a:ext cx="4594386" cy="4594386"/>
          </a:xfrm>
          <a:custGeom>
            <a:avLst/>
            <a:gdLst/>
            <a:ahLst/>
            <a:cxnLst/>
            <a:rect r="r" b="b" t="t" l="l"/>
            <a:pathLst>
              <a:path h="4594386" w="4594386">
                <a:moveTo>
                  <a:pt x="0" y="0"/>
                </a:moveTo>
                <a:lnTo>
                  <a:pt x="4594386" y="0"/>
                </a:lnTo>
                <a:lnTo>
                  <a:pt x="4594386" y="4594386"/>
                </a:lnTo>
                <a:lnTo>
                  <a:pt x="0" y="459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5007" y="2398395"/>
            <a:ext cx="10320777" cy="6954865"/>
          </a:xfrm>
          <a:custGeom>
            <a:avLst/>
            <a:gdLst/>
            <a:ahLst/>
            <a:cxnLst/>
            <a:rect r="r" b="b" t="t" l="l"/>
            <a:pathLst>
              <a:path h="6954865" w="10320777">
                <a:moveTo>
                  <a:pt x="0" y="0"/>
                </a:moveTo>
                <a:lnTo>
                  <a:pt x="10320776" y="0"/>
                </a:lnTo>
                <a:lnTo>
                  <a:pt x="10320776" y="6954865"/>
                </a:lnTo>
                <a:lnTo>
                  <a:pt x="0" y="6954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007" y="862587"/>
            <a:ext cx="3562387" cy="100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7387" b="true">
                <a:solidFill>
                  <a:srgbClr val="EBF9FC"/>
                </a:solidFill>
                <a:latin typeface="Aleo Bold"/>
                <a:ea typeface="Aleo Bold"/>
                <a:cs typeface="Aleo Bold"/>
                <a:sym typeface="Aleo Bold"/>
              </a:rPr>
              <a:t>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73988" y="3536973"/>
            <a:ext cx="4785312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EBF9F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UnitedHealthcare, Aetna, and Cigna lead in total standard charges billed among insurance providers.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483955" y="-2741552"/>
            <a:ext cx="4949447" cy="4949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573377" y="-1190763"/>
            <a:ext cx="4594386" cy="4594386"/>
          </a:xfrm>
          <a:custGeom>
            <a:avLst/>
            <a:gdLst/>
            <a:ahLst/>
            <a:cxnLst/>
            <a:rect r="r" b="b" t="t" l="l"/>
            <a:pathLst>
              <a:path h="4594386" w="4594386">
                <a:moveTo>
                  <a:pt x="0" y="0"/>
                </a:moveTo>
                <a:lnTo>
                  <a:pt x="4594386" y="0"/>
                </a:lnTo>
                <a:lnTo>
                  <a:pt x="4594386" y="4594386"/>
                </a:lnTo>
                <a:lnTo>
                  <a:pt x="0" y="459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1009" y="633844"/>
            <a:ext cx="3562387" cy="100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7387" b="true">
                <a:solidFill>
                  <a:srgbClr val="EBF9FC"/>
                </a:solidFill>
                <a:latin typeface="Aleo Bold"/>
                <a:ea typeface="Aleo Bold"/>
                <a:cs typeface="Aleo Bold"/>
                <a:sym typeface="Aleo Bold"/>
              </a:rPr>
              <a:t>Insights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21009" y="1635881"/>
            <a:ext cx="12453799" cy="6883858"/>
          </a:xfrm>
          <a:custGeom>
            <a:avLst/>
            <a:gdLst/>
            <a:ahLst/>
            <a:cxnLst/>
            <a:rect r="r" b="b" t="t" l="l"/>
            <a:pathLst>
              <a:path h="6883858" w="12453799">
                <a:moveTo>
                  <a:pt x="0" y="0"/>
                </a:moveTo>
                <a:lnTo>
                  <a:pt x="12453799" y="0"/>
                </a:lnTo>
                <a:lnTo>
                  <a:pt x="12453799" y="6883858"/>
                </a:lnTo>
                <a:lnTo>
                  <a:pt x="0" y="688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8" t="0" r="-410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1009" y="8694330"/>
            <a:ext cx="1288534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EBF9F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Ambetter and Medicare Advantage have the highest average standard charges among insurers in Naperville.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66042" y="808933"/>
            <a:ext cx="658036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EBF9F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Visualizations using streamlit app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902947" y="-802995"/>
            <a:ext cx="5086129" cy="50861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253806" y="723305"/>
            <a:ext cx="4721263" cy="4721263"/>
          </a:xfrm>
          <a:custGeom>
            <a:avLst/>
            <a:gdLst/>
            <a:ahLst/>
            <a:cxnLst/>
            <a:rect r="r" b="b" t="t" l="l"/>
            <a:pathLst>
              <a:path h="4721263" w="4721263">
                <a:moveTo>
                  <a:pt x="0" y="0"/>
                </a:moveTo>
                <a:lnTo>
                  <a:pt x="4721264" y="0"/>
                </a:lnTo>
                <a:lnTo>
                  <a:pt x="4721264" y="4721263"/>
                </a:lnTo>
                <a:lnTo>
                  <a:pt x="0" y="472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5736" y="1702995"/>
            <a:ext cx="11597736" cy="3653287"/>
          </a:xfrm>
          <a:custGeom>
            <a:avLst/>
            <a:gdLst/>
            <a:ahLst/>
            <a:cxnLst/>
            <a:rect r="r" b="b" t="t" l="l"/>
            <a:pathLst>
              <a:path h="3653287" w="11597736">
                <a:moveTo>
                  <a:pt x="0" y="0"/>
                </a:moveTo>
                <a:lnTo>
                  <a:pt x="11597736" y="0"/>
                </a:lnTo>
                <a:lnTo>
                  <a:pt x="11597736" y="3653287"/>
                </a:lnTo>
                <a:lnTo>
                  <a:pt x="0" y="3653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5736" y="598372"/>
            <a:ext cx="3562387" cy="9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7387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Insights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5736" y="5356282"/>
            <a:ext cx="11597736" cy="4943535"/>
          </a:xfrm>
          <a:custGeom>
            <a:avLst/>
            <a:gdLst/>
            <a:ahLst/>
            <a:cxnLst/>
            <a:rect r="r" b="b" t="t" l="l"/>
            <a:pathLst>
              <a:path h="4943535" w="11597736">
                <a:moveTo>
                  <a:pt x="0" y="0"/>
                </a:moveTo>
                <a:lnTo>
                  <a:pt x="11597736" y="0"/>
                </a:lnTo>
                <a:lnTo>
                  <a:pt x="11597736" y="4943535"/>
                </a:lnTo>
                <a:lnTo>
                  <a:pt x="0" y="4943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625441" y="3731660"/>
            <a:ext cx="4510767" cy="451076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82333" y="43933"/>
            <a:ext cx="4510767" cy="451076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522943" y="1543586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33295" y="1553557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2435" y="2457458"/>
            <a:ext cx="8952415" cy="5672309"/>
          </a:xfrm>
          <a:custGeom>
            <a:avLst/>
            <a:gdLst/>
            <a:ahLst/>
            <a:cxnLst/>
            <a:rect r="r" b="b" t="t" l="l"/>
            <a:pathLst>
              <a:path h="5672309" w="8952415">
                <a:moveTo>
                  <a:pt x="0" y="0"/>
                </a:moveTo>
                <a:lnTo>
                  <a:pt x="8952415" y="0"/>
                </a:lnTo>
                <a:lnTo>
                  <a:pt x="8952415" y="5672309"/>
                </a:lnTo>
                <a:lnTo>
                  <a:pt x="0" y="5672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1" t="0" r="-490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14850" y="2457458"/>
            <a:ext cx="8610715" cy="5672309"/>
          </a:xfrm>
          <a:custGeom>
            <a:avLst/>
            <a:gdLst/>
            <a:ahLst/>
            <a:cxnLst/>
            <a:rect r="r" b="b" t="t" l="l"/>
            <a:pathLst>
              <a:path h="5672309" w="8610715">
                <a:moveTo>
                  <a:pt x="0" y="0"/>
                </a:moveTo>
                <a:lnTo>
                  <a:pt x="8610715" y="0"/>
                </a:lnTo>
                <a:lnTo>
                  <a:pt x="8610715" y="5672309"/>
                </a:lnTo>
                <a:lnTo>
                  <a:pt x="0" y="5672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5736" y="977156"/>
            <a:ext cx="3562387" cy="9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7387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Insights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902947" y="-802995"/>
            <a:ext cx="5086129" cy="50861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405892" y="1028700"/>
            <a:ext cx="4721263" cy="4721263"/>
          </a:xfrm>
          <a:custGeom>
            <a:avLst/>
            <a:gdLst/>
            <a:ahLst/>
            <a:cxnLst/>
            <a:rect r="r" b="b" t="t" l="l"/>
            <a:pathLst>
              <a:path h="4721263" w="4721263">
                <a:moveTo>
                  <a:pt x="0" y="0"/>
                </a:moveTo>
                <a:lnTo>
                  <a:pt x="4721263" y="0"/>
                </a:lnTo>
                <a:lnTo>
                  <a:pt x="4721263" y="4721263"/>
                </a:lnTo>
                <a:lnTo>
                  <a:pt x="0" y="472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502550"/>
            <a:ext cx="15946620" cy="4903586"/>
          </a:xfrm>
          <a:custGeom>
            <a:avLst/>
            <a:gdLst/>
            <a:ahLst/>
            <a:cxnLst/>
            <a:rect r="r" b="b" t="t" l="l"/>
            <a:pathLst>
              <a:path h="4903586" w="15946620">
                <a:moveTo>
                  <a:pt x="0" y="0"/>
                </a:moveTo>
                <a:lnTo>
                  <a:pt x="15946620" y="0"/>
                </a:lnTo>
                <a:lnTo>
                  <a:pt x="15946620" y="4903586"/>
                </a:lnTo>
                <a:lnTo>
                  <a:pt x="0" y="4903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5736" y="977156"/>
            <a:ext cx="3562387" cy="9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7387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Insights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483955" y="-2551052"/>
            <a:ext cx="4949447" cy="4949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573377" y="-1000263"/>
            <a:ext cx="4594386" cy="4594386"/>
          </a:xfrm>
          <a:custGeom>
            <a:avLst/>
            <a:gdLst/>
            <a:ahLst/>
            <a:cxnLst/>
            <a:rect r="r" b="b" t="t" l="l"/>
            <a:pathLst>
              <a:path h="4594386" w="4594386">
                <a:moveTo>
                  <a:pt x="0" y="0"/>
                </a:moveTo>
                <a:lnTo>
                  <a:pt x="4594386" y="0"/>
                </a:lnTo>
                <a:lnTo>
                  <a:pt x="4594386" y="4594386"/>
                </a:lnTo>
                <a:lnTo>
                  <a:pt x="0" y="459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34781" y="3784623"/>
            <a:ext cx="8818438" cy="264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b="true" sz="10088">
                <a:solidFill>
                  <a:srgbClr val="FFF8DA"/>
                </a:solidFill>
                <a:latin typeface="Aleo Bold"/>
                <a:ea typeface="Aleo Bold"/>
                <a:cs typeface="Aleo Bold"/>
                <a:sym typeface="Aleo Bold"/>
              </a:rPr>
              <a:t>Live Walkthrough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625441" y="3731660"/>
            <a:ext cx="4510767" cy="451076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82333" y="43933"/>
            <a:ext cx="4510767" cy="451076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522943" y="1543586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33295" y="1553557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389" y="2135612"/>
            <a:ext cx="11283752" cy="7325036"/>
          </a:xfrm>
          <a:custGeom>
            <a:avLst/>
            <a:gdLst/>
            <a:ahLst/>
            <a:cxnLst/>
            <a:rect r="r" b="b" t="t" l="l"/>
            <a:pathLst>
              <a:path h="7325036" w="11283752">
                <a:moveTo>
                  <a:pt x="0" y="0"/>
                </a:moveTo>
                <a:lnTo>
                  <a:pt x="11283752" y="0"/>
                </a:lnTo>
                <a:lnTo>
                  <a:pt x="11283752" y="7325036"/>
                </a:lnTo>
                <a:lnTo>
                  <a:pt x="0" y="732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5389" y="767707"/>
            <a:ext cx="11193810" cy="96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7189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Streamlit User 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-60000">
            <a:off x="3346096" y="7632399"/>
            <a:ext cx="8362638" cy="155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b="true" sz="2400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Search using CPT code, zip code, city, and query health service prices for different hospitals and compare.</a:t>
            </a:r>
          </a:p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b="true" sz="2400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Sort is in ascending and descending order.</a:t>
            </a:r>
          </a:p>
          <a:p>
            <a:pPr algn="l">
              <a:lnSpc>
                <a:spcPts val="2400"/>
              </a:lnSpc>
            </a:pPr>
          </a:p>
          <a:p>
            <a:pPr algn="l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625441" y="3731660"/>
            <a:ext cx="4510767" cy="451076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82333" y="43933"/>
            <a:ext cx="4510767" cy="451076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522943" y="1543586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33295" y="1553557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389" y="1933264"/>
            <a:ext cx="11283752" cy="7325036"/>
          </a:xfrm>
          <a:custGeom>
            <a:avLst/>
            <a:gdLst/>
            <a:ahLst/>
            <a:cxnLst/>
            <a:rect r="r" b="b" t="t" l="l"/>
            <a:pathLst>
              <a:path h="7325036" w="11283752">
                <a:moveTo>
                  <a:pt x="0" y="0"/>
                </a:moveTo>
                <a:lnTo>
                  <a:pt x="11283752" y="0"/>
                </a:lnTo>
                <a:lnTo>
                  <a:pt x="11283752" y="7325036"/>
                </a:lnTo>
                <a:lnTo>
                  <a:pt x="0" y="732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5389" y="767707"/>
            <a:ext cx="11193810" cy="96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7189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Streamlit User Interface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625441" y="3731660"/>
            <a:ext cx="4510767" cy="451076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82333" y="43933"/>
            <a:ext cx="4510767" cy="451076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522943" y="1543586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33295" y="1553557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389" y="2116909"/>
            <a:ext cx="11283752" cy="7325036"/>
          </a:xfrm>
          <a:custGeom>
            <a:avLst/>
            <a:gdLst/>
            <a:ahLst/>
            <a:cxnLst/>
            <a:rect r="r" b="b" t="t" l="l"/>
            <a:pathLst>
              <a:path h="7325036" w="11283752">
                <a:moveTo>
                  <a:pt x="0" y="0"/>
                </a:moveTo>
                <a:lnTo>
                  <a:pt x="11283752" y="0"/>
                </a:lnTo>
                <a:lnTo>
                  <a:pt x="11283752" y="7325035"/>
                </a:lnTo>
                <a:lnTo>
                  <a:pt x="0" y="7325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5389" y="767707"/>
            <a:ext cx="11193810" cy="96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7189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Streamlit User Interface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625441" y="3731660"/>
            <a:ext cx="4510767" cy="451076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82333" y="43933"/>
            <a:ext cx="4510767" cy="451076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522943" y="1543586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33295" y="1553557"/>
            <a:ext cx="5024909" cy="5024909"/>
          </a:xfrm>
          <a:custGeom>
            <a:avLst/>
            <a:gdLst/>
            <a:ahLst/>
            <a:cxnLst/>
            <a:rect r="r" b="b" t="t" l="l"/>
            <a:pathLst>
              <a:path h="5024909" w="5024909">
                <a:moveTo>
                  <a:pt x="0" y="0"/>
                </a:moveTo>
                <a:lnTo>
                  <a:pt x="5024909" y="0"/>
                </a:lnTo>
                <a:lnTo>
                  <a:pt x="5024909" y="5024909"/>
                </a:lnTo>
                <a:lnTo>
                  <a:pt x="0" y="50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389" y="2472279"/>
            <a:ext cx="11283752" cy="7325036"/>
          </a:xfrm>
          <a:custGeom>
            <a:avLst/>
            <a:gdLst/>
            <a:ahLst/>
            <a:cxnLst/>
            <a:rect r="r" b="b" t="t" l="l"/>
            <a:pathLst>
              <a:path h="7325036" w="11283752">
                <a:moveTo>
                  <a:pt x="0" y="0"/>
                </a:moveTo>
                <a:lnTo>
                  <a:pt x="11283752" y="0"/>
                </a:lnTo>
                <a:lnTo>
                  <a:pt x="11283752" y="7325036"/>
                </a:lnTo>
                <a:lnTo>
                  <a:pt x="0" y="732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5389" y="767707"/>
            <a:ext cx="11193810" cy="96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7189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Streamlit User Interface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248533" y="-3914305"/>
            <a:ext cx="7056860" cy="705686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EBF9F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778508" y="656016"/>
            <a:ext cx="4677316" cy="4677316"/>
          </a:xfrm>
          <a:custGeom>
            <a:avLst/>
            <a:gdLst/>
            <a:ahLst/>
            <a:cxnLst/>
            <a:rect r="r" b="b" t="t" l="l"/>
            <a:pathLst>
              <a:path h="4677316" w="4677316">
                <a:moveTo>
                  <a:pt x="0" y="0"/>
                </a:moveTo>
                <a:lnTo>
                  <a:pt x="4677316" y="0"/>
                </a:lnTo>
                <a:lnTo>
                  <a:pt x="4677316" y="4677316"/>
                </a:lnTo>
                <a:lnTo>
                  <a:pt x="0" y="4677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8327" y="808416"/>
            <a:ext cx="10045689" cy="115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8"/>
              </a:lnSpc>
            </a:pPr>
            <a:r>
              <a:rPr lang="en-US" sz="8538" b="true">
                <a:solidFill>
                  <a:srgbClr val="EBF9FC"/>
                </a:solidFill>
                <a:latin typeface="Aleo Bold"/>
                <a:ea typeface="Aleo Bold"/>
                <a:cs typeface="Aleo Bold"/>
                <a:sym typeface="Aleo Bold"/>
              </a:rPr>
              <a:t>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08327" y="4222284"/>
            <a:ext cx="10045689" cy="88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EBF9FC"/>
                </a:solidFill>
                <a:latin typeface="Aleo Bold"/>
                <a:ea typeface="Aleo Bold"/>
                <a:cs typeface="Aleo Bold"/>
                <a:sym typeface="Aleo Bold"/>
              </a:rPr>
              <a:t>Goal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08327" y="2156561"/>
            <a:ext cx="12752207" cy="162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0" spc="95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project aims to analyze and compare healthcare treatment pricing data across selected hospitals and insurance providers using publicly available CPT code-based charge lists.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08327" y="5039847"/>
            <a:ext cx="12752207" cy="108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0" spc="95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Our goal is to identify pricing differences and provide early insights on cost variations.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08327" y="6742913"/>
            <a:ext cx="12752207" cy="279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b="true" sz="3170" spc="95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Regions Covered:</a:t>
            </a:r>
          </a:p>
          <a:p>
            <a:pPr algn="l" marL="684595" indent="-342297" lvl="1">
              <a:lnSpc>
                <a:spcPts val="4439"/>
              </a:lnSpc>
              <a:buFont typeface="Arial"/>
              <a:buChar char="•"/>
            </a:pPr>
            <a:r>
              <a:rPr lang="en-US" sz="3170" spc="95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Charlotte-Concord-Gastonia, NC-SC</a:t>
            </a:r>
          </a:p>
          <a:p>
            <a:pPr algn="l" marL="684595" indent="-342297" lvl="1">
              <a:lnSpc>
                <a:spcPts val="4439"/>
              </a:lnSpc>
              <a:buFont typeface="Arial"/>
              <a:buChar char="•"/>
            </a:pPr>
            <a:r>
              <a:rPr lang="en-US" sz="3170" spc="95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Chicago-Naperville-Elgin, IL-IN-WI</a:t>
            </a:r>
          </a:p>
          <a:p>
            <a:pPr algn="l" marL="684595" indent="-342297" lvl="1">
              <a:lnSpc>
                <a:spcPts val="4439"/>
              </a:lnSpc>
              <a:buFont typeface="Arial"/>
              <a:buChar char="•"/>
            </a:pPr>
            <a:r>
              <a:rPr lang="en-US" sz="3170" spc="95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Las Vegas-Henderson-Paradise, NV</a:t>
            </a:r>
          </a:p>
          <a:p>
            <a:pPr algn="l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89349" y="-1860422"/>
            <a:ext cx="3720843" cy="372084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017185" y="302695"/>
            <a:ext cx="3720843" cy="372084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400173" y="-2686689"/>
            <a:ext cx="5978768" cy="597876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9080" t="0" r="-2101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724497" y="-1771409"/>
            <a:ext cx="5227692" cy="522769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3741637" y="-1543465"/>
            <a:ext cx="5144329" cy="5144329"/>
          </a:xfrm>
          <a:custGeom>
            <a:avLst/>
            <a:gdLst/>
            <a:ahLst/>
            <a:cxnLst/>
            <a:rect r="r" b="b" t="t" l="l"/>
            <a:pathLst>
              <a:path h="5144329" w="5144329">
                <a:moveTo>
                  <a:pt x="0" y="0"/>
                </a:moveTo>
                <a:lnTo>
                  <a:pt x="5144329" y="0"/>
                </a:lnTo>
                <a:lnTo>
                  <a:pt x="5144329" y="5144330"/>
                </a:lnTo>
                <a:lnTo>
                  <a:pt x="0" y="5144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72856" y="-3437612"/>
            <a:ext cx="5144329" cy="5144329"/>
          </a:xfrm>
          <a:custGeom>
            <a:avLst/>
            <a:gdLst/>
            <a:ahLst/>
            <a:cxnLst/>
            <a:rect r="r" b="b" t="t" l="l"/>
            <a:pathLst>
              <a:path h="5144329" w="5144329">
                <a:moveTo>
                  <a:pt x="0" y="0"/>
                </a:moveTo>
                <a:lnTo>
                  <a:pt x="5144329" y="0"/>
                </a:lnTo>
                <a:lnTo>
                  <a:pt x="5144329" y="5144329"/>
                </a:lnTo>
                <a:lnTo>
                  <a:pt x="0" y="514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09203" y="4699115"/>
            <a:ext cx="13069594" cy="114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6"/>
              </a:lnSpc>
            </a:pPr>
            <a:r>
              <a:rPr lang="en-US" b="true" sz="8546">
                <a:solidFill>
                  <a:srgbClr val="FFF8DA"/>
                </a:solidFill>
                <a:latin typeface="Aleo Bold"/>
                <a:ea typeface="Aleo Bold"/>
                <a:cs typeface="Aleo Bold"/>
                <a:sym typeface="Aleo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324646" y="-2837721"/>
            <a:ext cx="7056860" cy="705686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EBF9F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936841" y="-2644070"/>
            <a:ext cx="4677316" cy="4677316"/>
          </a:xfrm>
          <a:custGeom>
            <a:avLst/>
            <a:gdLst/>
            <a:ahLst/>
            <a:cxnLst/>
            <a:rect r="r" b="b" t="t" l="l"/>
            <a:pathLst>
              <a:path h="4677316" w="4677316">
                <a:moveTo>
                  <a:pt x="0" y="0"/>
                </a:moveTo>
                <a:lnTo>
                  <a:pt x="4677316" y="0"/>
                </a:lnTo>
                <a:lnTo>
                  <a:pt x="4677316" y="4677316"/>
                </a:lnTo>
                <a:lnTo>
                  <a:pt x="0" y="4677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31713" y="843109"/>
            <a:ext cx="10045689" cy="115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8"/>
              </a:lnSpc>
            </a:pPr>
            <a:r>
              <a:rPr lang="en-US" sz="8538" b="true">
                <a:solidFill>
                  <a:srgbClr val="EBF9FC"/>
                </a:solidFill>
                <a:latin typeface="Aleo Bold"/>
                <a:ea typeface="Aleo Bold"/>
                <a:cs typeface="Aleo Bold"/>
                <a:sym typeface="Aleo Bold"/>
              </a:rPr>
              <a:t>User Personas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35860"/>
            <a:ext cx="5046274" cy="622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101">
                <a:solidFill>
                  <a:srgbClr val="FFF8D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Parent </a:t>
            </a:r>
          </a:p>
          <a:p>
            <a:pPr algn="ctr">
              <a:lnSpc>
                <a:spcPts val="4759"/>
              </a:lnSpc>
            </a:pPr>
            <a:r>
              <a:rPr lang="en-US" b="true" sz="3399" spc="101">
                <a:solidFill>
                  <a:srgbClr val="5CE1E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Jack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Age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35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Sit</a:t>
            </a: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uation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Father of three kids managing family healthcare needs with employer-provided insurance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 Points: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Budget constraints, Frustrated by pricing opacity for routine procedures.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Goals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Optimize spending, plan for anticipated medical costs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1670" y="2435860"/>
            <a:ext cx="5046274" cy="580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101">
                <a:solidFill>
                  <a:srgbClr val="FFF8D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Student</a:t>
            </a:r>
          </a:p>
          <a:p>
            <a:pPr algn="ctr">
              <a:lnSpc>
                <a:spcPts val="4759"/>
              </a:lnSpc>
            </a:pPr>
            <a:r>
              <a:rPr lang="en-US" b="true" sz="3399" spc="101">
                <a:solidFill>
                  <a:srgbClr val="5CE1E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Hana 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Age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20-32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Sit</a:t>
            </a: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uation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Managing health finances along with student loans and other expenses.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 Points: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Budget constraints, frustrated by unprecedented medical expenses.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Goals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Optimize spending, plan for anticipated medical costs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654265" y="2435860"/>
            <a:ext cx="5046274" cy="580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101">
                <a:solidFill>
                  <a:srgbClr val="FFF8D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Chronic Survivor</a:t>
            </a:r>
          </a:p>
          <a:p>
            <a:pPr algn="ctr">
              <a:lnSpc>
                <a:spcPts val="4759"/>
              </a:lnSpc>
            </a:pPr>
            <a:r>
              <a:rPr lang="en-US" b="true" sz="3399" spc="101">
                <a:solidFill>
                  <a:srgbClr val="5CE1E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Jane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Age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25-75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Sit</a:t>
            </a: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uation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Managing routine monthly checkups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Pain Points: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Frustrated by pricing variations for  procedures, coordination from multiple specialists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pc="72">
                <a:solidFill>
                  <a:srgbClr val="EBF9F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Goals</a:t>
            </a:r>
            <a:r>
              <a:rPr lang="en-US" sz="2400" spc="72">
                <a:solidFill>
                  <a:srgbClr val="EBF9F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Optimise spending, plan for anticipated medical costs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0034" y="977156"/>
            <a:ext cx="9061965" cy="9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7387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Data Processing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902947" y="-802995"/>
            <a:ext cx="5086129" cy="508612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500736" y="1971161"/>
            <a:ext cx="8770485" cy="877048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812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253806" y="723305"/>
            <a:ext cx="4721263" cy="4721263"/>
          </a:xfrm>
          <a:custGeom>
            <a:avLst/>
            <a:gdLst/>
            <a:ahLst/>
            <a:cxnLst/>
            <a:rect r="r" b="b" t="t" l="l"/>
            <a:pathLst>
              <a:path h="4721263" w="4721263">
                <a:moveTo>
                  <a:pt x="0" y="0"/>
                </a:moveTo>
                <a:lnTo>
                  <a:pt x="4721264" y="0"/>
                </a:lnTo>
                <a:lnTo>
                  <a:pt x="4721264" y="4721263"/>
                </a:lnTo>
                <a:lnTo>
                  <a:pt x="0" y="4721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8368" y="3026786"/>
            <a:ext cx="10559304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b="true" sz="3200" spc="9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Extraction: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Collected and parsed JSON price transparency data from hospital websites</a:t>
            </a:r>
          </a:p>
          <a:p>
            <a:pPr algn="l">
              <a:lnSpc>
                <a:spcPts val="4480"/>
              </a:lnSpc>
            </a:pPr>
            <a:r>
              <a:rPr lang="en-US" b="true" sz="3200" spc="9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Loading: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Chunking heavy datasets to reduce computation costs</a:t>
            </a:r>
          </a:p>
          <a:p>
            <a:pPr algn="l">
              <a:lnSpc>
                <a:spcPts val="4480"/>
              </a:lnSpc>
            </a:pPr>
            <a:r>
              <a:rPr lang="en-US" b="true" sz="3200" spc="9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Transformation: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Converted wide formats to long formats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002607" y="-2589939"/>
            <a:ext cx="4676091" cy="467609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756666" y="-2241681"/>
            <a:ext cx="4340640" cy="4340640"/>
          </a:xfrm>
          <a:custGeom>
            <a:avLst/>
            <a:gdLst/>
            <a:ahLst/>
            <a:cxnLst/>
            <a:rect r="r" b="b" t="t" l="l"/>
            <a:pathLst>
              <a:path h="4340640" w="4340640">
                <a:moveTo>
                  <a:pt x="0" y="0"/>
                </a:moveTo>
                <a:lnTo>
                  <a:pt x="4340640" y="0"/>
                </a:lnTo>
                <a:lnTo>
                  <a:pt x="4340640" y="4340640"/>
                </a:lnTo>
                <a:lnTo>
                  <a:pt x="0" y="434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961666" y="4748094"/>
            <a:ext cx="5086129" cy="508612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291794" y="6565711"/>
            <a:ext cx="8770485" cy="8770485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9812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083197" y="8590322"/>
            <a:ext cx="4721263" cy="4721263"/>
          </a:xfrm>
          <a:custGeom>
            <a:avLst/>
            <a:gdLst/>
            <a:ahLst/>
            <a:cxnLst/>
            <a:rect r="r" b="b" t="t" l="l"/>
            <a:pathLst>
              <a:path h="4721263" w="4721263">
                <a:moveTo>
                  <a:pt x="0" y="0"/>
                </a:moveTo>
                <a:lnTo>
                  <a:pt x="4721263" y="0"/>
                </a:lnTo>
                <a:lnTo>
                  <a:pt x="4721263" y="4721263"/>
                </a:lnTo>
                <a:lnTo>
                  <a:pt x="0" y="472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27112" y="4753103"/>
            <a:ext cx="1200833" cy="1028691"/>
            <a:chOff x="0" y="0"/>
            <a:chExt cx="316269" cy="2709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6269" cy="270931"/>
            </a:xfrm>
            <a:custGeom>
              <a:avLst/>
              <a:gdLst/>
              <a:ahLst/>
              <a:cxnLst/>
              <a:rect r="r" b="b" t="t" l="l"/>
              <a:pathLst>
                <a:path h="270931" w="316269">
                  <a:moveTo>
                    <a:pt x="0" y="0"/>
                  </a:moveTo>
                  <a:lnTo>
                    <a:pt x="316269" y="0"/>
                  </a:lnTo>
                  <a:lnTo>
                    <a:pt x="316269" y="270931"/>
                  </a:lnTo>
                  <a:lnTo>
                    <a:pt x="0" y="2709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" cap="sq">
              <a:solidFill>
                <a:srgbClr val="0097B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16269" cy="29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Data (json,csv)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22361" y="4788344"/>
            <a:ext cx="1633582" cy="1028691"/>
            <a:chOff x="0" y="0"/>
            <a:chExt cx="430244" cy="2709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0244" cy="270931"/>
            </a:xfrm>
            <a:custGeom>
              <a:avLst/>
              <a:gdLst/>
              <a:ahLst/>
              <a:cxnLst/>
              <a:rect r="r" b="b" t="t" l="l"/>
              <a:pathLst>
                <a:path h="270931" w="430244">
                  <a:moveTo>
                    <a:pt x="0" y="0"/>
                  </a:moveTo>
                  <a:lnTo>
                    <a:pt x="430244" y="0"/>
                  </a:lnTo>
                  <a:lnTo>
                    <a:pt x="430244" y="270931"/>
                  </a:lnTo>
                  <a:lnTo>
                    <a:pt x="0" y="2709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" cap="sq">
              <a:solidFill>
                <a:srgbClr val="0097B2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30244" cy="29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Parse JSON files into CSV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558214" y="2480776"/>
            <a:ext cx="11850743" cy="5687175"/>
            <a:chOff x="0" y="0"/>
            <a:chExt cx="2951036" cy="14162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51036" cy="1416203"/>
            </a:xfrm>
            <a:custGeom>
              <a:avLst/>
              <a:gdLst/>
              <a:ahLst/>
              <a:cxnLst/>
              <a:rect r="r" b="b" t="t" l="l"/>
              <a:pathLst>
                <a:path h="1416203" w="2951036">
                  <a:moveTo>
                    <a:pt x="10453" y="0"/>
                  </a:moveTo>
                  <a:lnTo>
                    <a:pt x="2940584" y="0"/>
                  </a:lnTo>
                  <a:cubicBezTo>
                    <a:pt x="2943356" y="0"/>
                    <a:pt x="2946015" y="1101"/>
                    <a:pt x="2947975" y="3061"/>
                  </a:cubicBezTo>
                  <a:cubicBezTo>
                    <a:pt x="2949935" y="5022"/>
                    <a:pt x="2951036" y="7680"/>
                    <a:pt x="2951036" y="10453"/>
                  </a:cubicBezTo>
                  <a:lnTo>
                    <a:pt x="2951036" y="1405751"/>
                  </a:lnTo>
                  <a:cubicBezTo>
                    <a:pt x="2951036" y="1411524"/>
                    <a:pt x="2946357" y="1416203"/>
                    <a:pt x="2940584" y="1416203"/>
                  </a:cubicBezTo>
                  <a:lnTo>
                    <a:pt x="10453" y="1416203"/>
                  </a:lnTo>
                  <a:cubicBezTo>
                    <a:pt x="7680" y="1416203"/>
                    <a:pt x="5022" y="1415102"/>
                    <a:pt x="3061" y="1413142"/>
                  </a:cubicBezTo>
                  <a:cubicBezTo>
                    <a:pt x="1101" y="1411182"/>
                    <a:pt x="0" y="1408523"/>
                    <a:pt x="0" y="1405751"/>
                  </a:cubicBezTo>
                  <a:lnTo>
                    <a:pt x="0" y="10453"/>
                  </a:lnTo>
                  <a:cubicBezTo>
                    <a:pt x="0" y="4680"/>
                    <a:pt x="4680" y="0"/>
                    <a:pt x="10453" y="0"/>
                  </a:cubicBezTo>
                  <a:close/>
                </a:path>
              </a:pathLst>
            </a:custGeom>
            <a:solidFill>
              <a:srgbClr val="EBF9FC"/>
            </a:solidFill>
            <a:ln w="23812" cap="sq">
              <a:solidFill>
                <a:srgbClr val="0097B2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951036" cy="1444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755696" y="4712278"/>
            <a:ext cx="2487093" cy="1281885"/>
            <a:chOff x="0" y="0"/>
            <a:chExt cx="3316124" cy="170918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316124" cy="1709181"/>
              <a:chOff x="0" y="0"/>
              <a:chExt cx="587967" cy="30304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7967" cy="303047"/>
              </a:xfrm>
              <a:custGeom>
                <a:avLst/>
                <a:gdLst/>
                <a:ahLst/>
                <a:cxnLst/>
                <a:rect r="r" b="b" t="t" l="l"/>
                <a:pathLst>
                  <a:path h="303047" w="587967">
                    <a:moveTo>
                      <a:pt x="0" y="0"/>
                    </a:moveTo>
                    <a:lnTo>
                      <a:pt x="587967" y="0"/>
                    </a:lnTo>
                    <a:lnTo>
                      <a:pt x="587967" y="303047"/>
                    </a:lnTo>
                    <a:lnTo>
                      <a:pt x="0" y="30304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3812" cap="sq">
                <a:solidFill>
                  <a:srgbClr val="0097B2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9050"/>
                <a:ext cx="587967" cy="322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00671" y="474640"/>
              <a:ext cx="2914781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Raw Data Ingestion </a:t>
              </a:r>
            </a:p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into </a:t>
              </a:r>
              <a:r>
                <a:rPr lang="en-US" b="true" sz="1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Snowflake Stage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242789" y="4703717"/>
            <a:ext cx="2086335" cy="1281885"/>
            <a:chOff x="0" y="0"/>
            <a:chExt cx="2781780" cy="170918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781780" cy="1709181"/>
              <a:chOff x="0" y="0"/>
              <a:chExt cx="493225" cy="30304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93225" cy="303047"/>
              </a:xfrm>
              <a:custGeom>
                <a:avLst/>
                <a:gdLst/>
                <a:ahLst/>
                <a:cxnLst/>
                <a:rect r="r" b="b" t="t" l="l"/>
                <a:pathLst>
                  <a:path h="303047" w="493225">
                    <a:moveTo>
                      <a:pt x="0" y="0"/>
                    </a:moveTo>
                    <a:lnTo>
                      <a:pt x="493225" y="0"/>
                    </a:lnTo>
                    <a:lnTo>
                      <a:pt x="493225" y="303047"/>
                    </a:lnTo>
                    <a:lnTo>
                      <a:pt x="0" y="30304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3812" cap="sq">
                <a:solidFill>
                  <a:srgbClr val="0097B2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9050"/>
                <a:ext cx="493225" cy="322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60582" y="538868"/>
              <a:ext cx="2460615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Data Cleaning </a:t>
              </a:r>
            </a:p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and Preprocessing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329124" y="4703717"/>
            <a:ext cx="2303162" cy="1281885"/>
            <a:chOff x="0" y="0"/>
            <a:chExt cx="3070883" cy="170918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3070883" cy="1709181"/>
              <a:chOff x="0" y="0"/>
              <a:chExt cx="544485" cy="30304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44485" cy="303047"/>
              </a:xfrm>
              <a:custGeom>
                <a:avLst/>
                <a:gdLst/>
                <a:ahLst/>
                <a:cxnLst/>
                <a:rect r="r" b="b" t="t" l="l"/>
                <a:pathLst>
                  <a:path h="303047" w="544485">
                    <a:moveTo>
                      <a:pt x="0" y="0"/>
                    </a:moveTo>
                    <a:lnTo>
                      <a:pt x="544485" y="0"/>
                    </a:lnTo>
                    <a:lnTo>
                      <a:pt x="544485" y="303047"/>
                    </a:lnTo>
                    <a:lnTo>
                      <a:pt x="0" y="30304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3812" cap="sq">
                <a:solidFill>
                  <a:srgbClr val="0097B2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544485" cy="322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26770" y="538868"/>
              <a:ext cx="2617343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Move Clean data to </a:t>
              </a:r>
            </a:p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Snowflake Core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632286" y="4707000"/>
            <a:ext cx="2157990" cy="1287164"/>
            <a:chOff x="0" y="0"/>
            <a:chExt cx="2877320" cy="171621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2877320" cy="1716218"/>
              <a:chOff x="0" y="0"/>
              <a:chExt cx="496193" cy="295961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96193" cy="295961"/>
              </a:xfrm>
              <a:custGeom>
                <a:avLst/>
                <a:gdLst/>
                <a:ahLst/>
                <a:cxnLst/>
                <a:rect r="r" b="b" t="t" l="l"/>
                <a:pathLst>
                  <a:path h="295961" w="496193">
                    <a:moveTo>
                      <a:pt x="0" y="0"/>
                    </a:moveTo>
                    <a:lnTo>
                      <a:pt x="496193" y="0"/>
                    </a:lnTo>
                    <a:lnTo>
                      <a:pt x="496193" y="295961"/>
                    </a:lnTo>
                    <a:lnTo>
                      <a:pt x="0" y="29596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3812" cap="sq">
                <a:solidFill>
                  <a:srgbClr val="0097B2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9050"/>
                <a:ext cx="496193" cy="315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32306" y="554846"/>
              <a:ext cx="2565181" cy="689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1"/>
                </a:lnSpc>
              </a:pPr>
              <a:r>
                <a:rPr lang="en-US" sz="152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Data Modelling </a:t>
              </a:r>
            </a:p>
            <a:p>
              <a:pPr algn="ctr">
                <a:lnSpc>
                  <a:spcPts val="2141"/>
                </a:lnSpc>
                <a:spcBef>
                  <a:spcPct val="0"/>
                </a:spcBef>
              </a:pPr>
              <a:r>
                <a:rPr lang="en-US" sz="152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and Loading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8052363" y="2983708"/>
            <a:ext cx="5430910" cy="1173568"/>
          </a:xfrm>
          <a:custGeom>
            <a:avLst/>
            <a:gdLst/>
            <a:ahLst/>
            <a:cxnLst/>
            <a:rect r="r" b="b" t="t" l="l"/>
            <a:pathLst>
              <a:path h="1173568" w="5430910">
                <a:moveTo>
                  <a:pt x="0" y="0"/>
                </a:moveTo>
                <a:lnTo>
                  <a:pt x="5430910" y="0"/>
                </a:lnTo>
                <a:lnTo>
                  <a:pt x="5430910" y="1173568"/>
                </a:lnTo>
                <a:lnTo>
                  <a:pt x="0" y="117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799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953789" y="3158760"/>
            <a:ext cx="1337144" cy="1337144"/>
          </a:xfrm>
          <a:custGeom>
            <a:avLst/>
            <a:gdLst/>
            <a:ahLst/>
            <a:cxnLst/>
            <a:rect r="r" b="b" t="t" l="l"/>
            <a:pathLst>
              <a:path h="1337144" w="1337144">
                <a:moveTo>
                  <a:pt x="0" y="0"/>
                </a:moveTo>
                <a:lnTo>
                  <a:pt x="1337144" y="0"/>
                </a:lnTo>
                <a:lnTo>
                  <a:pt x="1337144" y="1337144"/>
                </a:lnTo>
                <a:lnTo>
                  <a:pt x="0" y="1337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2161344" y="5143500"/>
            <a:ext cx="427618" cy="454076"/>
            <a:chOff x="0" y="0"/>
            <a:chExt cx="76544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65440" cy="812800"/>
            </a:xfrm>
            <a:custGeom>
              <a:avLst/>
              <a:gdLst/>
              <a:ahLst/>
              <a:cxnLst/>
              <a:rect r="r" b="b" t="t" l="l"/>
              <a:pathLst>
                <a:path h="812800" w="765440">
                  <a:moveTo>
                    <a:pt x="765440" y="406400"/>
                  </a:moveTo>
                  <a:lnTo>
                    <a:pt x="359040" y="0"/>
                  </a:lnTo>
                  <a:lnTo>
                    <a:pt x="3590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59040" y="609600"/>
                  </a:lnTo>
                  <a:lnTo>
                    <a:pt x="359040" y="812800"/>
                  </a:lnTo>
                  <a:lnTo>
                    <a:pt x="765440" y="40640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84150"/>
              <a:ext cx="66384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7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255943" y="5143500"/>
            <a:ext cx="427618" cy="454076"/>
            <a:chOff x="0" y="0"/>
            <a:chExt cx="76544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65440" cy="812800"/>
            </a:xfrm>
            <a:custGeom>
              <a:avLst/>
              <a:gdLst/>
              <a:ahLst/>
              <a:cxnLst/>
              <a:rect r="r" b="b" t="t" l="l"/>
              <a:pathLst>
                <a:path h="812800" w="765440">
                  <a:moveTo>
                    <a:pt x="765440" y="406400"/>
                  </a:moveTo>
                  <a:lnTo>
                    <a:pt x="359040" y="0"/>
                  </a:lnTo>
                  <a:lnTo>
                    <a:pt x="3590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59040" y="609600"/>
                  </a:lnTo>
                  <a:lnTo>
                    <a:pt x="359040" y="812800"/>
                  </a:lnTo>
                  <a:lnTo>
                    <a:pt x="765440" y="40640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84150"/>
              <a:ext cx="66384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7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731176" y="4331898"/>
            <a:ext cx="2522399" cy="1662266"/>
            <a:chOff x="0" y="0"/>
            <a:chExt cx="3363199" cy="2216355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510973"/>
              <a:ext cx="3363199" cy="1705382"/>
              <a:chOff x="0" y="0"/>
              <a:chExt cx="583668" cy="29596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583668" cy="295961"/>
              </a:xfrm>
              <a:custGeom>
                <a:avLst/>
                <a:gdLst/>
                <a:ahLst/>
                <a:cxnLst/>
                <a:rect r="r" b="b" t="t" l="l"/>
                <a:pathLst>
                  <a:path h="295961" w="583668">
                    <a:moveTo>
                      <a:pt x="0" y="0"/>
                    </a:moveTo>
                    <a:lnTo>
                      <a:pt x="583668" y="0"/>
                    </a:lnTo>
                    <a:lnTo>
                      <a:pt x="583668" y="295961"/>
                    </a:lnTo>
                    <a:lnTo>
                      <a:pt x="0" y="29596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3812" cap="sq">
                <a:solidFill>
                  <a:srgbClr val="0097B2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19050"/>
                <a:ext cx="583668" cy="315011"/>
              </a:xfrm>
              <a:prstGeom prst="rect">
                <a:avLst/>
              </a:prstGeom>
            </p:spPr>
            <p:txBody>
              <a:bodyPr anchor="ctr" rtlCol="false" tIns="53510" lIns="53510" bIns="53510" rIns="53510"/>
              <a:lstStyle/>
              <a:p>
                <a:pPr algn="ctr">
                  <a:lnSpc>
                    <a:spcPts val="20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377546" y="889010"/>
              <a:ext cx="2608108" cy="1038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8"/>
                </a:lnSpc>
              </a:pPr>
              <a:r>
                <a:rPr lang="en-US" sz="152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Streamlit </a:t>
              </a:r>
            </a:p>
            <a:p>
              <a:pPr algn="ctr">
                <a:lnSpc>
                  <a:spcPts val="2128"/>
                </a:lnSpc>
              </a:pPr>
              <a:r>
                <a:rPr lang="en-US" sz="152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Visualizations and </a:t>
              </a:r>
            </a:p>
            <a:p>
              <a:pPr algn="ctr">
                <a:lnSpc>
                  <a:spcPts val="2128"/>
                </a:lnSpc>
                <a:spcBef>
                  <a:spcPct val="0"/>
                </a:spcBef>
              </a:pPr>
              <a:r>
                <a:rPr lang="en-US" sz="152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 Interface</a:t>
              </a:r>
            </a:p>
          </p:txBody>
        </p:sp>
        <p:sp>
          <p:nvSpPr>
            <p:cNvPr name="Freeform 52" id="52"/>
            <p:cNvSpPr/>
            <p:nvPr/>
          </p:nvSpPr>
          <p:spPr>
            <a:xfrm flipH="false" flipV="false" rot="0">
              <a:off x="1227942" y="0"/>
              <a:ext cx="907315" cy="836551"/>
            </a:xfrm>
            <a:custGeom>
              <a:avLst/>
              <a:gdLst/>
              <a:ahLst/>
              <a:cxnLst/>
              <a:rect r="r" b="b" t="t" l="l"/>
              <a:pathLst>
                <a:path h="836551" w="907315">
                  <a:moveTo>
                    <a:pt x="0" y="0"/>
                  </a:moveTo>
                  <a:lnTo>
                    <a:pt x="907315" y="0"/>
                  </a:lnTo>
                  <a:lnTo>
                    <a:pt x="907315" y="836551"/>
                  </a:lnTo>
                  <a:lnTo>
                    <a:pt x="0" y="83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39" r="0" b="-1039"/>
              </a:stretch>
            </a:blip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3874943" y="671883"/>
            <a:ext cx="10073574" cy="80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2"/>
              </a:lnSpc>
            </a:pPr>
            <a:r>
              <a:rPr lang="en-US" b="true" sz="5912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Workflow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354401" y="-2708727"/>
            <a:ext cx="4676091" cy="467609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95128" y="-2360469"/>
            <a:ext cx="4340640" cy="4340640"/>
          </a:xfrm>
          <a:custGeom>
            <a:avLst/>
            <a:gdLst/>
            <a:ahLst/>
            <a:cxnLst/>
            <a:rect r="r" b="b" t="t" l="l"/>
            <a:pathLst>
              <a:path h="4340640" w="4340640">
                <a:moveTo>
                  <a:pt x="0" y="0"/>
                </a:moveTo>
                <a:lnTo>
                  <a:pt x="4340639" y="0"/>
                </a:lnTo>
                <a:lnTo>
                  <a:pt x="4340639" y="4340640"/>
                </a:lnTo>
                <a:lnTo>
                  <a:pt x="0" y="434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0361" y="1778915"/>
            <a:ext cx="10651003" cy="7815173"/>
          </a:xfrm>
          <a:custGeom>
            <a:avLst/>
            <a:gdLst/>
            <a:ahLst/>
            <a:cxnLst/>
            <a:rect r="r" b="b" t="t" l="l"/>
            <a:pathLst>
              <a:path h="7815173" w="10651003">
                <a:moveTo>
                  <a:pt x="0" y="0"/>
                </a:moveTo>
                <a:lnTo>
                  <a:pt x="10651002" y="0"/>
                </a:lnTo>
                <a:lnTo>
                  <a:pt x="10651002" y="7815173"/>
                </a:lnTo>
                <a:lnTo>
                  <a:pt x="0" y="7815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57562" y="634291"/>
            <a:ext cx="11572875" cy="91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2"/>
              </a:lnSpc>
            </a:pPr>
            <a:r>
              <a:rPr lang="en-US" b="true" sz="6792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ER Diagram- Star Schema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9988" y="2881628"/>
            <a:ext cx="2464420" cy="2464420"/>
          </a:xfrm>
          <a:custGeom>
            <a:avLst/>
            <a:gdLst/>
            <a:ahLst/>
            <a:cxnLst/>
            <a:rect r="r" b="b" t="t" l="l"/>
            <a:pathLst>
              <a:path h="2464420" w="2464420">
                <a:moveTo>
                  <a:pt x="0" y="0"/>
                </a:moveTo>
                <a:lnTo>
                  <a:pt x="2464420" y="0"/>
                </a:lnTo>
                <a:lnTo>
                  <a:pt x="2464420" y="2464421"/>
                </a:lnTo>
                <a:lnTo>
                  <a:pt x="0" y="2464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2941155"/>
            <a:ext cx="2370364" cy="237036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835574" y="2881495"/>
            <a:ext cx="2464420" cy="2464420"/>
          </a:xfrm>
          <a:custGeom>
            <a:avLst/>
            <a:gdLst/>
            <a:ahLst/>
            <a:cxnLst/>
            <a:rect r="r" b="b" t="t" l="l"/>
            <a:pathLst>
              <a:path h="2464420" w="2464420">
                <a:moveTo>
                  <a:pt x="0" y="0"/>
                </a:moveTo>
                <a:lnTo>
                  <a:pt x="2464421" y="0"/>
                </a:lnTo>
                <a:lnTo>
                  <a:pt x="2464421" y="2464421"/>
                </a:lnTo>
                <a:lnTo>
                  <a:pt x="0" y="2464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21035" y="2881495"/>
            <a:ext cx="2464420" cy="2464420"/>
          </a:xfrm>
          <a:custGeom>
            <a:avLst/>
            <a:gdLst/>
            <a:ahLst/>
            <a:cxnLst/>
            <a:rect r="r" b="b" t="t" l="l"/>
            <a:pathLst>
              <a:path h="2464420" w="2464420">
                <a:moveTo>
                  <a:pt x="0" y="0"/>
                </a:moveTo>
                <a:lnTo>
                  <a:pt x="2464420" y="0"/>
                </a:lnTo>
                <a:lnTo>
                  <a:pt x="2464420" y="2464421"/>
                </a:lnTo>
                <a:lnTo>
                  <a:pt x="0" y="2464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52230" y="2881495"/>
            <a:ext cx="2464420" cy="2464420"/>
          </a:xfrm>
          <a:custGeom>
            <a:avLst/>
            <a:gdLst/>
            <a:ahLst/>
            <a:cxnLst/>
            <a:rect r="r" b="b" t="t" l="l"/>
            <a:pathLst>
              <a:path h="2464420" w="2464420">
                <a:moveTo>
                  <a:pt x="0" y="0"/>
                </a:moveTo>
                <a:lnTo>
                  <a:pt x="2464421" y="0"/>
                </a:lnTo>
                <a:lnTo>
                  <a:pt x="2464421" y="2464421"/>
                </a:lnTo>
                <a:lnTo>
                  <a:pt x="0" y="2464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506182" y="2941288"/>
            <a:ext cx="2370364" cy="237036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991642" y="2941288"/>
            <a:ext cx="2370364" cy="237036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322838" y="2941288"/>
            <a:ext cx="2370364" cy="2370364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267641" y="2941421"/>
            <a:ext cx="2370364" cy="237036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357562" y="1165924"/>
            <a:ext cx="11572875" cy="90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2"/>
              </a:lnSpc>
            </a:pPr>
            <a:r>
              <a:rPr lang="en-US" b="true" sz="6792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Key Challenges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385" y="3621997"/>
            <a:ext cx="1841730" cy="115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7"/>
              </a:lnSpc>
            </a:pPr>
            <a:r>
              <a:rPr lang="en-US" b="true" sz="8647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20351" y="3622131"/>
            <a:ext cx="1841730" cy="115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7"/>
              </a:lnSpc>
            </a:pPr>
            <a:r>
              <a:rPr lang="en-US" b="true" sz="8647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62000" y="3622264"/>
            <a:ext cx="1841730" cy="115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7"/>
              </a:lnSpc>
            </a:pPr>
            <a:r>
              <a:rPr lang="en-US" b="true" sz="8647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47460" y="3622264"/>
            <a:ext cx="1841730" cy="116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7"/>
              </a:lnSpc>
            </a:pPr>
            <a:r>
              <a:rPr lang="en-US" b="true" sz="8647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578656" y="3622264"/>
            <a:ext cx="1841730" cy="116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7"/>
              </a:lnSpc>
            </a:pPr>
            <a:r>
              <a:rPr lang="en-US" b="true" sz="8647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1832" y="5891187"/>
            <a:ext cx="2844100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Handling Heavy Data  and Multiple Data Formats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25902" y="5891187"/>
            <a:ext cx="271210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Inconsistencies in column names, data types.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97415" y="5891187"/>
            <a:ext cx="3187898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Duplicate records due to joins when creating fact table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50202" y="6155541"/>
            <a:ext cx="2507746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Handling missing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22838" y="5979328"/>
            <a:ext cx="2507746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Transposing wide format to long format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528430" y="-3398832"/>
            <a:ext cx="7056860" cy="705686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EBF9F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664720" y="466184"/>
            <a:ext cx="4677316" cy="4677316"/>
          </a:xfrm>
          <a:custGeom>
            <a:avLst/>
            <a:gdLst/>
            <a:ahLst/>
            <a:cxnLst/>
            <a:rect r="r" b="b" t="t" l="l"/>
            <a:pathLst>
              <a:path h="4677316" w="4677316">
                <a:moveTo>
                  <a:pt x="0" y="0"/>
                </a:moveTo>
                <a:lnTo>
                  <a:pt x="4677316" y="0"/>
                </a:lnTo>
                <a:lnTo>
                  <a:pt x="4677316" y="4677316"/>
                </a:lnTo>
                <a:lnTo>
                  <a:pt x="0" y="4677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t="0" r="-271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400554" y="1854329"/>
          <a:ext cx="14465768" cy="8203317"/>
        </p:xfrm>
        <a:graphic>
          <a:graphicData uri="http://schemas.openxmlformats.org/drawingml/2006/table">
            <a:tbl>
              <a:tblPr/>
              <a:tblGrid>
                <a:gridCol w="3613475"/>
                <a:gridCol w="10852293"/>
              </a:tblGrid>
              <a:tr h="10430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8DA"/>
                          </a:solidFill>
                          <a:latin typeface="Aleo Bold"/>
                          <a:ea typeface="Aleo Bold"/>
                          <a:cs typeface="Aleo Bold"/>
                          <a:sym typeface="Aleo Bold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8DA"/>
                          </a:solidFill>
                          <a:latin typeface="Aleo Bold"/>
                          <a:ea typeface="Aleo Bold"/>
                          <a:cs typeface="Aleo Bold"/>
                          <a:sym typeface="Aleo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3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Handles structured and semi structured data (csv,json) 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through a cloud database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26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Ease of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Single platform for SQL, python, User Interface creation, and BI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3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Compute Cost Optimization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Varying  the size of warehouse (XS,S,M)  helps us manage and optimize the business  computation cost. Chunking helped us manage cost.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3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Automatic Clustering based on 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Compute auto-suspend/resume eliminates manual turning on/off (cost-efficient ops).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Supports direct integration with S3 (for future AWS migration).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3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Governance &amp; Compliance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EBF9FC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Built-in HIPAA-ready security features support sensitive healthcare data.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BF9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304324" y="-299503"/>
            <a:ext cx="3008655" cy="2656407"/>
          </a:xfrm>
          <a:custGeom>
            <a:avLst/>
            <a:gdLst/>
            <a:ahLst/>
            <a:cxnLst/>
            <a:rect r="r" b="b" t="t" l="l"/>
            <a:pathLst>
              <a:path h="2656407" w="3008655">
                <a:moveTo>
                  <a:pt x="0" y="0"/>
                </a:moveTo>
                <a:lnTo>
                  <a:pt x="3008655" y="0"/>
                </a:lnTo>
                <a:lnTo>
                  <a:pt x="3008655" y="2656406"/>
                </a:lnTo>
                <a:lnTo>
                  <a:pt x="0" y="2656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987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8430" y="524987"/>
            <a:ext cx="8190970" cy="115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8"/>
              </a:lnSpc>
            </a:pPr>
            <a:r>
              <a:rPr lang="en-US" sz="8538" b="true">
                <a:solidFill>
                  <a:srgbClr val="EBF9FC"/>
                </a:solidFill>
                <a:latin typeface="Aleo Bold"/>
                <a:ea typeface="Aleo Bold"/>
                <a:cs typeface="Aleo Bold"/>
                <a:sym typeface="Aleo Bold"/>
              </a:rPr>
              <a:t>Why Snowflake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5736" y="977156"/>
            <a:ext cx="15433362" cy="9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7387" b="true">
                <a:solidFill>
                  <a:srgbClr val="0097B2"/>
                </a:solidFill>
                <a:latin typeface="Aleo Bold"/>
                <a:ea typeface="Aleo Bold"/>
                <a:cs typeface="Aleo Bold"/>
                <a:sym typeface="Aleo Bold"/>
              </a:rPr>
              <a:t>Ingestion Metrics and Dataset Scale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874057" y="2446314"/>
            <a:ext cx="8770485" cy="8770485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292135"/>
            <a:ext cx="11676005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 spc="9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Query Latency: &lt; 10 s</a:t>
            </a:r>
            <a:r>
              <a:rPr lang="en-US" b="true" sz="3200" spc="9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ec (Snowflake-backed).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 spc="9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Hospitals Analyzed: 17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 spc="9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Processed: 2M+ rows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 spc="9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Approximately 38.8k unique CPT codes analyzed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 spc="9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Approximately 160+ insurance plans, and insurance providers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DAGmo2xI3aQ</dc:identifier>
  <dcterms:modified xsi:type="dcterms:W3CDTF">2011-08-01T06:04:30Z</dcterms:modified>
  <cp:revision>1</cp:revision>
  <dc:title>Presentation 2 Healthcare Project </dc:title>
</cp:coreProperties>
</file>